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85" r:id="rId3"/>
    <p:sldId id="257" r:id="rId4"/>
    <p:sldId id="258" r:id="rId5"/>
    <p:sldId id="268" r:id="rId6"/>
    <p:sldId id="265" r:id="rId7"/>
    <p:sldId id="259" r:id="rId8"/>
    <p:sldId id="260" r:id="rId9"/>
    <p:sldId id="261" r:id="rId10"/>
    <p:sldId id="263" r:id="rId11"/>
    <p:sldId id="283" r:id="rId12"/>
    <p:sldId id="271" r:id="rId13"/>
    <p:sldId id="287" r:id="rId14"/>
    <p:sldId id="282" r:id="rId15"/>
    <p:sldId id="270" r:id="rId16"/>
    <p:sldId id="280" r:id="rId17"/>
    <p:sldId id="277" r:id="rId18"/>
    <p:sldId id="281" r:id="rId19"/>
    <p:sldId id="279" r:id="rId20"/>
    <p:sldId id="269" r:id="rId21"/>
    <p:sldId id="273" r:id="rId22"/>
    <p:sldId id="276" r:id="rId23"/>
    <p:sldId id="262" r:id="rId24"/>
    <p:sldId id="286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99FF"/>
    <a:srgbClr val="14D2EC"/>
    <a:srgbClr val="D10F6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4828B-B973-430F-BC61-B2971C6BCB6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105AE-EE12-4C09-8479-AFCCD58B0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05AE-EE12-4C09-8479-AFCCD58B05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06A265-9549-467B-A42F-BD117165D8F3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05DD70-6624-4174-8CC1-08C3C50FB9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2362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NEW ASSESSMENT TECHNIQUE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CBSE</a:t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2017-18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534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  <a:t>Co-Scholastic </a:t>
            </a:r>
            <a: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  <a:t>Areas -Classes 6 to 8</a:t>
            </a:r>
            <a:b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  <a:t> 3 Point Grading Scale </a:t>
            </a:r>
            <a:r>
              <a:rPr lang="en-IN" b="1" u="sng" dirty="0" smtClean="0"/>
              <a:t/>
            </a:r>
            <a:br>
              <a:rPr lang="en-IN" b="1" u="sng" dirty="0" smtClean="0"/>
            </a:b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434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aspect of regularity, sincere participation, output and teamwork will be the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Generic criteria for grading in the following co-scholastic activities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Work Education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 Work Education refers to skill-based activities resulting in goods or services useful to the community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Art Education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-Visual &amp; Performing Art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Health and Physical Education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-Sports/Martial Arts/Yoga/NCC, etc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Grading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done, Term-wise,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 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3-Point Grading Scale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A= Outstanding</a:t>
            </a:r>
          </a:p>
          <a:p>
            <a:pPr marL="457200" indent="-457200">
              <a:buNone/>
            </a:pP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 = Very Good </a:t>
            </a:r>
          </a:p>
          <a:p>
            <a:pPr marL="457200" indent="-457200">
              <a:buNone/>
            </a:pP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= Fair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34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9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9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9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9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9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9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900" b="1" u="sng" dirty="0" smtClean="0">
                <a:latin typeface="Times New Roman" pitchFamily="18" charset="0"/>
                <a:cs typeface="Times New Roman" pitchFamily="18" charset="0"/>
              </a:rPr>
              <a:t>Discipline</a:t>
            </a:r>
            <a: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3 Point Grading Scale </a:t>
            </a:r>
            <a:r>
              <a:rPr lang="en-IN" b="1" u="sng" dirty="0" smtClean="0"/>
              <a:t/>
            </a:r>
            <a:br>
              <a:rPr lang="en-IN" b="1" u="sng" dirty="0" smtClean="0"/>
            </a:b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105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Discipline (Classes VI-VIII):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students will also be assessed for the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discipline, which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be   based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 the factors like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ttendance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incerity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ehaviour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alues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idiness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espectfulness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 rules and regulations,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ttitude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towards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Nation 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others.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Grading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 Discipline will be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done, Term-wise,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 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3-Point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rading Scale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A= Outstanding</a:t>
            </a:r>
          </a:p>
          <a:p>
            <a:pPr marL="457200" indent="-457200">
              <a:buNone/>
            </a:pP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 = Very Good </a:t>
            </a:r>
          </a:p>
          <a:p>
            <a:pPr marL="457200" indent="-457200">
              <a:buNone/>
            </a:pP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= Fair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 smtClean="0"/>
              <a:t>Internal Assessment Dateline 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en-US" sz="3600" b="1" u="sng" dirty="0" smtClean="0"/>
              <a:t>6</a:t>
            </a:r>
            <a:r>
              <a:rPr lang="en-US" sz="3600" b="1" u="sng" baseline="30000" dirty="0" smtClean="0"/>
              <a:t>th</a:t>
            </a:r>
            <a:r>
              <a:rPr lang="en-US" sz="3600" b="1" u="sng" dirty="0" smtClean="0"/>
              <a:t> to 8</a:t>
            </a:r>
            <a:r>
              <a:rPr lang="en-US" sz="3600" b="1" u="sng" baseline="30000" dirty="0" smtClean="0"/>
              <a:t>th 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752600"/>
          <a:ext cx="8458200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590800"/>
                <a:gridCol w="2819400"/>
              </a:tblGrid>
              <a:tr h="71925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ASSESSMENT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DURATION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>
                          <a:latin typeface="Times New Roman" pitchFamily="18" charset="0"/>
                          <a:cs typeface="Times New Roman" pitchFamily="18" charset="0"/>
                        </a:rPr>
                        <a:t>PORTION TO BE INCLUDED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925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PERIODIC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ASSESSMENT 1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JULY End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30 % Of The Term 1 Syllabus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212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HALF YEARLY EXAM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OCTOBER 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Week</a:t>
                      </a:r>
                      <a:endParaRPr kumimoji="0" lang="en-US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ENTIRE Term 1 Syllabus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7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PERIODIC ASSESSMENT 2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JANUARY 2nd </a:t>
                      </a:r>
                      <a:r>
                        <a:rPr kumimoji="0" lang="en-US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Week</a:t>
                      </a:r>
                      <a:endParaRPr kumimoji="0" lang="en-US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30 % Of The Term 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Syllabus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FINAL EXAM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FEBRUARY 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End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ENTIRE Term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 Syllabus + Part of Term 1 Syllabus**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5334000"/>
            <a:ext cx="7162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**</a:t>
            </a:r>
            <a:r>
              <a:rPr lang="en-IN" sz="1600" dirty="0" smtClean="0"/>
              <a:t>For Class 6, it’s 10% of Term 1 syllabus</a:t>
            </a:r>
          </a:p>
          <a:p>
            <a:r>
              <a:rPr lang="en-IN" sz="1600" dirty="0" smtClean="0"/>
              <a:t>    For Class 7, it’s 20% of Term 1 syllabus</a:t>
            </a:r>
          </a:p>
          <a:p>
            <a:r>
              <a:rPr lang="en-IN" sz="1600" dirty="0" smtClean="0"/>
              <a:t>    For Class 8, it’s 30% of Term 1 syllabus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32406" t="15680" r="33670" b="4734"/>
          <a:stretch>
            <a:fillRect/>
          </a:stretch>
        </p:blipFill>
        <p:spPr bwMode="auto">
          <a:xfrm>
            <a:off x="1981200" y="0"/>
            <a:ext cx="52578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129844">
            <a:off x="6656612" y="1052623"/>
            <a:ext cx="24384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b="1" dirty="0" smtClean="0"/>
              <a:t>REPORT CARD FORMAT </a:t>
            </a:r>
          </a:p>
          <a:p>
            <a:pPr algn="ctr"/>
            <a:r>
              <a:rPr lang="en-IN" sz="2000" b="1" dirty="0" smtClean="0"/>
              <a:t>CLASS VI-VIII</a:t>
            </a:r>
            <a:endParaRPr lang="en-I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29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38400"/>
            <a:ext cx="8385048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 ASSESSMENT TECHNIQUE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</a:rPr>
              <a:t>CLASS 9 &amp; 10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SUMMATIVE ASSESSMENT </a:t>
            </a:r>
            <a:r>
              <a:rPr lang="en-US" b="1" u="sng" dirty="0" smtClean="0"/>
              <a:t>Under </a:t>
            </a:r>
            <a:r>
              <a:rPr lang="en-US" b="1" u="sng" dirty="0" smtClean="0"/>
              <a:t>CCE Pattern 2016-17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Earlier we used to have two terms: Term 1 and Term 2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 1: FA1(10%) + FA2(10%)+ SA1 (30%) = 50%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 2: FA3(10%) + FA4(10%)+ SA2 (30 %)= 50%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Total for an Academic Year = Term 1 + Term 2 = 100%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CCE Pattern has been discontinued from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Academic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ession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2017-18.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 smtClean="0"/>
              <a:t>New Assessment Technique- 9</a:t>
            </a:r>
            <a:r>
              <a:rPr lang="en-US" sz="3600" b="1" u="sng" baseline="30000" dirty="0" smtClean="0"/>
              <a:t>th</a:t>
            </a:r>
            <a:r>
              <a:rPr lang="en-US" sz="3600" b="1" u="sng" dirty="0" smtClean="0"/>
              <a:t> &amp; 10</a:t>
            </a:r>
            <a:r>
              <a:rPr lang="en-US" sz="3600" b="1" u="sng" baseline="30000" dirty="0" smtClean="0"/>
              <a:t>th </a:t>
            </a:r>
            <a:br>
              <a:rPr lang="en-US" sz="3600" b="1" u="sng" baseline="30000" dirty="0" smtClean="0"/>
            </a:br>
            <a:r>
              <a:rPr lang="en-US" sz="3200" b="1" u="sng" dirty="0" smtClean="0"/>
              <a:t>(2017-18)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New session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Internal Assessment (20 marks)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+ Final Exam (80 marks) 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                       =  Total of 100 marks</a:t>
            </a:r>
          </a:p>
          <a:p>
            <a:pPr>
              <a:buNone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Internal Assessment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Periodic Tests *(10 marks) + HW (5 marks)+ Subject Enrichment (5 marks)</a:t>
            </a:r>
          </a:p>
          <a:p>
            <a:pPr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Periodic Tests* would be taken throughout the session for each subject. The average of the two best periodic tests would be counted towards the final grade.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Notebook maintenance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would be assessed based on the following parameters and would be graded towards the end of the session: 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Regularity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Assignment completion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Neatness and upkeep of notebook</a:t>
            </a:r>
          </a:p>
          <a:p>
            <a:pPr marL="880110" lvl="1" indent="-51435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Subject Enrichment Activities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Subject-specific activities are to be carried throughout and would be graded towards the end of the session: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(Anyone activity would be chosen from each of the following subjects)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Languages -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ASL / reading / dictation / public speaking / debate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Science -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Practical Lab Work / Activities prescribed by CBSE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Activities and projects prescribed in NCERT /CBSE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Social Science -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Map and Project work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IN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8382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1447800"/>
            <a:ext cx="5105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7400" y="1447800"/>
            <a:ext cx="0" cy="457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62800" y="1447800"/>
            <a:ext cx="0" cy="457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3000" y="1905000"/>
            <a:ext cx="1905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Internal Assessment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(20 marks)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48400" y="1905000"/>
            <a:ext cx="18288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 Exam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(80 marks)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85800" y="3276600"/>
            <a:ext cx="4953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95600" y="3276600"/>
            <a:ext cx="0" cy="457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3276600"/>
            <a:ext cx="0" cy="457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057400" y="2819400"/>
            <a:ext cx="0" cy="457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638800" y="3276600"/>
            <a:ext cx="0" cy="533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28600" y="3733800"/>
            <a:ext cx="16002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Periodic Test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(10 marks 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57400" y="3733800"/>
            <a:ext cx="2438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Notebook Submission at Term End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 marks 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4400" y="3733800"/>
            <a:ext cx="2286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Subject Enrichment at Term End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 marks)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52800" y="457200"/>
            <a:ext cx="2286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ACADEMIC YEAR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111283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2700" b="1" u="sng" dirty="0" smtClean="0"/>
              <a:t/>
            </a:r>
            <a:br>
              <a:rPr lang="en-IN" sz="2700" b="1" u="sng" dirty="0" smtClean="0"/>
            </a:br>
            <a:r>
              <a:rPr lang="en-IN" sz="2800" b="1" u="sng" dirty="0" smtClean="0"/>
              <a:t>INTERNAL  ASSESSMENT DATELINE</a:t>
            </a:r>
            <a:br>
              <a:rPr lang="en-IN" sz="2800" b="1" u="sng" dirty="0" smtClean="0"/>
            </a:br>
            <a:r>
              <a:rPr lang="en-IN" sz="2800" b="1" u="sng" dirty="0" smtClean="0"/>
              <a:t>Class 9</a:t>
            </a:r>
            <a:r>
              <a:rPr lang="en-IN" sz="2800" b="1" u="sng" baseline="30000" dirty="0" smtClean="0"/>
              <a:t>th</a:t>
            </a:r>
            <a:r>
              <a:rPr lang="en-IN" sz="2800" b="1" u="sng" dirty="0" smtClean="0"/>
              <a:t> and 10</a:t>
            </a:r>
            <a:r>
              <a:rPr lang="en-IN" sz="2800" b="1" u="sng" baseline="30000" dirty="0" smtClean="0"/>
              <a:t>th</a:t>
            </a:r>
            <a:r>
              <a:rPr lang="en-IN" sz="2800" b="1" u="sng" dirty="0" smtClean="0"/>
              <a:t/>
            </a:r>
            <a:br>
              <a:rPr lang="en-IN" sz="2800" b="1" u="sng" dirty="0" smtClean="0"/>
            </a:br>
            <a:endParaRPr lang="en-IN" sz="2700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05559"/>
          <a:ext cx="8534400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789396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TERM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DURATION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PORTION TO BE INCULDED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EXAM DATE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939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Times New Roman" pitchFamily="18" charset="0"/>
                          <a:cs typeface="Times New Roman" pitchFamily="18" charset="0"/>
                        </a:rPr>
                        <a:t>Quarterly</a:t>
                      </a:r>
                      <a:endParaRPr lang="en-IN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April To July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30% Of Annual Syllabus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July End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2889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Times New Roman" pitchFamily="18" charset="0"/>
                          <a:cs typeface="Times New Roman" pitchFamily="18" charset="0"/>
                        </a:rPr>
                        <a:t>Half Yearly</a:t>
                      </a:r>
                      <a:endParaRPr lang="en-IN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August To October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30% Of Quarterly + Complete Syllabus Covered After Quarterly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October End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14118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Times New Roman" pitchFamily="18" charset="0"/>
                          <a:cs typeface="Times New Roman" pitchFamily="18" charset="0"/>
                        </a:rPr>
                        <a:t>Pre- Annual</a:t>
                      </a:r>
                      <a:endParaRPr lang="en-IN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November - January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10 % Of Quarterly +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30 % Of Half Yearly</a:t>
                      </a:r>
                      <a:r>
                        <a:rPr lang="en-IN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Complete Syllabus Covered After Half</a:t>
                      </a:r>
                      <a:r>
                        <a:rPr lang="en-IN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Yearly.</a:t>
                      </a:r>
                      <a:endParaRPr lang="en-IN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January – 1</a:t>
                      </a:r>
                      <a:r>
                        <a:rPr lang="en-IN" sz="1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Week.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385048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 ASSESSMENT TECHNIQUE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</a:rPr>
              <a:t>CLASS 6 TO 8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HIGHLIGHTS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5100" b="1" u="sng" dirty="0" smtClean="0">
                <a:latin typeface="Times New Roman" pitchFamily="18" charset="0"/>
                <a:cs typeface="Times New Roman" pitchFamily="18" charset="0"/>
              </a:rPr>
              <a:t>No Semester System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Board exams will take place at the end of the year. </a:t>
            </a:r>
          </a:p>
          <a:p>
            <a:pPr algn="just">
              <a:buNone/>
            </a:pPr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Formative Assessment (FA) and Summative Assessments (SA) have been  discontinued. </a:t>
            </a:r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5100" b="1" u="sng" dirty="0" smtClean="0">
                <a:latin typeface="Times New Roman" pitchFamily="18" charset="0"/>
                <a:cs typeface="Times New Roman" pitchFamily="18" charset="0"/>
              </a:rPr>
              <a:t>100% Syllabus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: No division of syllabus for SA1 and SA2. Full syllabus exam, once, at the end of the session. </a:t>
            </a:r>
          </a:p>
          <a:p>
            <a:pPr algn="just"/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5100" b="1" u="sng" dirty="0" smtClean="0">
                <a:latin typeface="Times New Roman" pitchFamily="18" charset="0"/>
                <a:cs typeface="Times New Roman" pitchFamily="18" charset="0"/>
              </a:rPr>
              <a:t>Marks will be awarded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8 Point Grading Scale along with the marks would be integrated under this new technique.</a:t>
            </a:r>
          </a:p>
          <a:p>
            <a:pPr algn="just">
              <a:buNone/>
            </a:pP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5100" b="1" u="sng" dirty="0" smtClean="0">
                <a:latin typeface="Times New Roman" pitchFamily="18" charset="0"/>
                <a:cs typeface="Times New Roman" pitchFamily="18" charset="0"/>
              </a:rPr>
              <a:t>80 Marks Exams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Board exam will be of Maximum 80 marks for each subject. </a:t>
            </a:r>
          </a:p>
          <a:p>
            <a:pPr algn="just"/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5100" b="1" u="sng" dirty="0" smtClean="0">
                <a:latin typeface="Times New Roman" pitchFamily="18" charset="0"/>
                <a:cs typeface="Times New Roman" pitchFamily="18" charset="0"/>
              </a:rPr>
              <a:t>33% passing marks for Final Exam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Students would have to score a Minimum of 27 marks (out of 80) to clear the exam for each subject. </a:t>
            </a:r>
          </a:p>
          <a:p>
            <a:pPr algn="just"/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5100" b="1" u="sng" dirty="0" smtClean="0">
                <a:latin typeface="Times New Roman" pitchFamily="18" charset="0"/>
                <a:cs typeface="Times New Roman" pitchFamily="18" charset="0"/>
              </a:rPr>
              <a:t>33% passing marks for IA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Students would have to score a Minimum of 7 marks (out of 20) to clear the Internal Assessment for each subject</a:t>
            </a:r>
          </a:p>
          <a:p>
            <a:pPr algn="just"/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HIGHLIGHTS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Co-Scholastic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Work Education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(or Pre-vocational Education)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Art Education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Physical &amp; Health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 lvl="1">
              <a:buClrTx/>
              <a:buNone/>
            </a:pPr>
            <a:endParaRPr lang="en-US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  <a:buNone/>
            </a:pP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Discipline 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Attendance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Sincerity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Behavior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Values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Tidiness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Respect For Rules and Regulations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Attitude towards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ociety, Nation, and others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Co-Scholastic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&amp; Discipline will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be graded on a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Five Point Grading scale (A-E)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will have no descriptive indicators. 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No Up-Scaling of grades will be done based on the co-scholastic activities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1429512"/>
          </a:xfrm>
        </p:spPr>
        <p:txBody>
          <a:bodyPr>
            <a:noAutofit/>
          </a:bodyPr>
          <a:lstStyle/>
          <a:p>
            <a:pPr algn="ctr"/>
            <a:r>
              <a:rPr lang="en-IN" sz="3200" b="1" u="sng" dirty="0" smtClean="0">
                <a:latin typeface="Times New Roman" pitchFamily="18" charset="0"/>
                <a:cs typeface="Times New Roman" pitchFamily="18" charset="0"/>
              </a:rPr>
              <a:t>5 Point Grading Scale for Co-Scholastic Areas</a:t>
            </a:r>
            <a:br>
              <a:rPr lang="en-IN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200" b="1" u="sng" dirty="0" smtClean="0">
                <a:latin typeface="Times New Roman" pitchFamily="18" charset="0"/>
                <a:cs typeface="Times New Roman" pitchFamily="18" charset="0"/>
              </a:rPr>
              <a:t>Class – 9 &amp; 10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9718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GRADING SCALE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OUTSTANDING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EXCELLENT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VERY GOOD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GOOD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SPACE FOR IMPROVEMENT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1313688"/>
          </a:xfrm>
        </p:spPr>
        <p:txBody>
          <a:bodyPr>
            <a:normAutofit/>
          </a:bodyPr>
          <a:lstStyle/>
          <a:p>
            <a:pPr algn="ctr"/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8 Point Grading Scale for Scholastic Areas</a:t>
            </a:r>
            <a:b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 Class 9 &amp; 10</a:t>
            </a:r>
            <a:endParaRPr lang="en-IN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146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MARKS RANGE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GRADE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91 -100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A1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81-90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A2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71-80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B1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61-70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B2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51-60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41-50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C2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33-40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32 &amp; below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E ( Failed)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32159" t="14873" r="33370" b="4501"/>
          <a:stretch>
            <a:fillRect/>
          </a:stretch>
        </p:blipFill>
        <p:spPr bwMode="auto">
          <a:xfrm>
            <a:off x="1752600" y="0"/>
            <a:ext cx="58591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361137">
            <a:off x="6730935" y="1315292"/>
            <a:ext cx="2438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REPORT CARD FORMAT            CLASS IX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29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SUMMATIVE ASSESSMENT under CCE Pattern 2016-17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Earlier we used to have two terms: Term 1 and Term 2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 1: FA1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(10%)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FA2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(10%)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SA1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(30%)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50%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 2: FA3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(10%)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FA4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(10%)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SA2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(30 %)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50%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Total for an Academic Year = Term 1 + Term 2 = 100%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CCE Pattern has been discontinued from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Academic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ession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2017-18.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7630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New Assessment Technique- 6</a:t>
            </a:r>
            <a:r>
              <a:rPr lang="en-US" sz="4000" b="1" u="sng" baseline="30000" dirty="0" smtClean="0"/>
              <a:t>th</a:t>
            </a:r>
            <a:r>
              <a:rPr lang="en-US" sz="4000" b="1" u="sng" dirty="0" smtClean="0"/>
              <a:t> to 8</a:t>
            </a:r>
            <a:r>
              <a:rPr lang="en-US" sz="4000" b="1" u="sng" baseline="30000" dirty="0" smtClean="0"/>
              <a:t>th </a:t>
            </a:r>
            <a:r>
              <a:rPr lang="en-US" sz="4000" b="1" u="sng" dirty="0" smtClean="0"/>
              <a:t>(2017-18)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session = Term 1 (100 marks) + Term 2 (100 marks)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 1=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Periodic Assessment (20 marks) + Half Yearly Exam (80 marks)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 2=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Periodic Assessment (20 marks) + Final Exam (80 marks)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Periodic Assessment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Periodic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marks)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Notebook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Submission 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marks at term end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Enrichment 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marks at term end)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IN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762000"/>
            <a:ext cx="0" cy="304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1066800"/>
            <a:ext cx="5105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7400" y="1066800"/>
            <a:ext cx="0" cy="838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62800" y="1066800"/>
            <a:ext cx="0" cy="838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47800" y="1905000"/>
            <a:ext cx="1219200" cy="381000"/>
          </a:xfrm>
          <a:prstGeom prst="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29400" y="1905000"/>
            <a:ext cx="1066800" cy="381000"/>
          </a:xfrm>
          <a:prstGeom prst="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057400" y="2362200"/>
            <a:ext cx="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62800" y="2362200"/>
            <a:ext cx="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2667000"/>
            <a:ext cx="2743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791200" y="2667000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91200" y="2667000"/>
            <a:ext cx="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29000" y="2667000"/>
            <a:ext cx="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5800" y="2667000"/>
            <a:ext cx="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924800" y="2667000"/>
            <a:ext cx="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53000" y="3048000"/>
            <a:ext cx="1676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(20 marks)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14600" y="3048000"/>
            <a:ext cx="1828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Half yearly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(80 marks)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3048000"/>
            <a:ext cx="1447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(20marks)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10400" y="3048000"/>
            <a:ext cx="1447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Annual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(80 marks)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09600" y="4191000"/>
            <a:ext cx="2971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981200" y="4191000"/>
            <a:ext cx="0" cy="4572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9600" y="4191000"/>
            <a:ext cx="0" cy="4572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143000" y="3733800"/>
            <a:ext cx="0" cy="4572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581400" y="4191000"/>
            <a:ext cx="0" cy="533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0" y="4667071"/>
            <a:ext cx="1066800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Periodic Test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(10 marks 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43000" y="4667071"/>
            <a:ext cx="1524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Notebook Submission at Term End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(5 marks 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91400" y="4724400"/>
            <a:ext cx="1676400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Subject Enrichment at Term End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(5 marks)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791200" y="3733800"/>
            <a:ext cx="0" cy="533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1200" y="4724400"/>
            <a:ext cx="1524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Notebook Submission at Term End 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(5 marks 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0" y="4724400"/>
            <a:ext cx="1676400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Subject Enrichment at Term End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(5 marks)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48200" y="4743271"/>
            <a:ext cx="1066800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Periodic Test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(10 marks 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5181600" y="4267200"/>
            <a:ext cx="2971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181600" y="4267200"/>
            <a:ext cx="0" cy="4572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153400" y="4267200"/>
            <a:ext cx="0" cy="4572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066800" y="4648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895600" y="224135"/>
            <a:ext cx="3124200" cy="461665"/>
          </a:xfrm>
          <a:prstGeom prst="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 VI TO VIII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6553200" y="4267200"/>
            <a:ext cx="0" cy="4572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sz="4400" b="1" u="sng" dirty="0" smtClean="0"/>
              <a:t>Periodic (Internal) Assessment Criteria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953000"/>
          </a:xfrm>
        </p:spPr>
        <p:txBody>
          <a:bodyPr>
            <a:normAutofit/>
          </a:bodyPr>
          <a:lstStyle/>
          <a:p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Notebook maintenance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would be assessed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 the end of each term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based on the following parameters: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Regularity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Assignment completion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Neatness and upkeep of notebook</a:t>
            </a:r>
          </a:p>
          <a:p>
            <a:pPr marL="880110" lvl="1" indent="-514350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Subject Enrichment Activities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Subject-specific activities are to be carried throughout a term; however, they would be evaluated at the end of the term:       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Any one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activity would be chosen from each of the following subjects)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Languages 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ASL / reading / dictation / public speaking / debate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Science 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Practical Lab Work / Activities prescribed by CBSE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Activities and projects prescribed in NCERT /CBSE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Social Science 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Map and Project work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SYLLABUS </a:t>
            </a:r>
            <a:r>
              <a:rPr lang="en-US" b="1" dirty="0" smtClean="0"/>
              <a:t>CRITERIA FOR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HALF-YEARLY EXAM </a:t>
            </a:r>
            <a:br>
              <a:rPr lang="en-US" b="1" dirty="0" smtClean="0"/>
            </a:br>
            <a:r>
              <a:rPr lang="en-US" b="1" dirty="0" smtClean="0"/>
              <a:t>AND </a:t>
            </a:r>
            <a:br>
              <a:rPr lang="en-US" b="1" dirty="0" smtClean="0"/>
            </a:br>
            <a:r>
              <a:rPr lang="en-US" b="1" dirty="0" smtClean="0"/>
              <a:t>FINAL </a:t>
            </a:r>
            <a:r>
              <a:rPr lang="en-US" b="1" dirty="0" smtClean="0"/>
              <a:t>EXAM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3360683"/>
                <a:gridCol w="2811517"/>
              </a:tblGrid>
              <a:tr h="6487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HALF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YEARLY  EXAM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FINAL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EXAM 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927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Language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Language -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Language -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Mathematics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Social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Any other Subjects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Written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Exam of 80 marks with syllabus covered till announcement of Half Yearly Exam dates by school.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Written exam of 80 marks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with syllabus coverage as below :</a:t>
                      </a:r>
                    </a:p>
                    <a:p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u="sng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6 :-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10% of Term 1 covering significant topics + Entire Syllabus of Term 2.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u="sng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7 :-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20% of Term 1 covering significant topics + Entire Syllabus of Term 2.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u="sng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 8 :-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30% of Term 1 covering significant topics + Entire Syllabus of Term 2.</a:t>
                      </a: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Scholastic Areas For Classes 6 to 8</a:t>
            </a:r>
            <a:b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 8 Point Grading Scale </a:t>
            </a:r>
            <a:endParaRPr lang="en-IN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MARKS RANGE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GRADE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91-100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A1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81-90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A2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71-80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B1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61-70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B2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51-60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41-50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C2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33-40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32 &amp; below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E (Needs improvement 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822</TotalTime>
  <Words>1170</Words>
  <Application>Microsoft Office PowerPoint</Application>
  <PresentationFormat>On-screen Show (4:3)</PresentationFormat>
  <Paragraphs>278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NEW ASSESSMENT TECHNIQUE  CBSE 2017-18</vt:lpstr>
      <vt:lpstr>NEW ASSESSMENT TECHNIQUE  CLASS 6 TO 8 </vt:lpstr>
      <vt:lpstr>SUMMATIVE ASSESSMENT under CCE Pattern 2016-17</vt:lpstr>
      <vt:lpstr>New Assessment Technique- 6th to 8th (2017-18)</vt:lpstr>
      <vt:lpstr>Slide 5</vt:lpstr>
      <vt:lpstr>         Periodic (Internal) Assessment Criteria</vt:lpstr>
      <vt:lpstr>       SYLLABUS CRITERIA FOR  HALF-YEARLY EXAM  AND  FINAL EXAM</vt:lpstr>
      <vt:lpstr>Slide 8</vt:lpstr>
      <vt:lpstr>Scholastic Areas For Classes 6 to 8  8 Point Grading Scale </vt:lpstr>
      <vt:lpstr> Co-Scholastic Areas -Classes 6 to 8  3 Point Grading Scale  </vt:lpstr>
      <vt:lpstr>   Discipline  3 Point Grading Scale  </vt:lpstr>
      <vt:lpstr>Internal Assessment Dateline  6th to 8th </vt:lpstr>
      <vt:lpstr>Slide 13</vt:lpstr>
      <vt:lpstr>Slide 14</vt:lpstr>
      <vt:lpstr>NEW ASSESSMENT TECHNIQUE  CLASS 9 &amp; 10 </vt:lpstr>
      <vt:lpstr>SUMMATIVE ASSESSMENT Under CCE Pattern 2016-17</vt:lpstr>
      <vt:lpstr>New Assessment Technique- 9th &amp; 10th  (2017-18)</vt:lpstr>
      <vt:lpstr>Slide 18</vt:lpstr>
      <vt:lpstr>     INTERNAL  ASSESSMENT DATELINE Class 9th and 10th </vt:lpstr>
      <vt:lpstr>HIGHLIGHTS :</vt:lpstr>
      <vt:lpstr>HIGHLIGHTS </vt:lpstr>
      <vt:lpstr>5 Point Grading Scale for Co-Scholastic Areas Class – 9 &amp; 10</vt:lpstr>
      <vt:lpstr>8 Point Grading Scale for Scholastic Areas  Class 9 &amp; 10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ASSESSMENT TECHNIQUE FOR CLASS 6TH TO 9TH</dc:title>
  <dc:creator>abc</dc:creator>
  <cp:lastModifiedBy>pc</cp:lastModifiedBy>
  <cp:revision>116</cp:revision>
  <dcterms:created xsi:type="dcterms:W3CDTF">2017-04-03T05:49:47Z</dcterms:created>
  <dcterms:modified xsi:type="dcterms:W3CDTF">2017-07-18T09:51:50Z</dcterms:modified>
</cp:coreProperties>
</file>